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3" r:id="rId10"/>
    <p:sldId id="299" r:id="rId11"/>
    <p:sldId id="302" r:id="rId12"/>
    <p:sldId id="264" r:id="rId13"/>
    <p:sldId id="266" r:id="rId14"/>
    <p:sldId id="265" r:id="rId15"/>
    <p:sldId id="276"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288" r:id="rId43"/>
    <p:sldId id="289" r:id="rId44"/>
    <p:sldId id="320"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0" d="100"/>
          <a:sy n="80" d="100"/>
        </p:scale>
        <p:origin x="58"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103565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pl-PL" dirty="0">
                <a:solidFill>
                  <a:schemeClr val="bg2"/>
                </a:solidFill>
                <a:latin typeface="Abadi"/>
                <a:ea typeface="SF Pro" pitchFamily="2" charset="0"/>
                <a:cs typeface="SF Pro" pitchFamily="2" charset="0"/>
              </a:rPr>
              <a:t>Tomasz Mulka</a:t>
            </a:r>
            <a:endParaRPr lang="en-US" dirty="0">
              <a:solidFill>
                <a:schemeClr val="bg2"/>
              </a:solidFill>
              <a:latin typeface="Abadi"/>
              <a:ea typeface="SF Pro" pitchFamily="2" charset="0"/>
              <a:cs typeface="SF Pro" pitchFamily="2" charset="0"/>
            </a:endParaRPr>
          </a:p>
          <a:p>
            <a:r>
              <a:rPr lang="pl-PL" dirty="0">
                <a:solidFill>
                  <a:schemeClr val="bg2"/>
                </a:solidFill>
                <a:latin typeface="Abadi" panose="020B0604020104020204" pitchFamily="34" charset="0"/>
                <a:ea typeface="SF Pro" pitchFamily="2" charset="0"/>
                <a:cs typeface="SF Pro" pitchFamily="2" charset="0"/>
              </a:rPr>
              <a:t>05.06.2025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Box 7">
            <a:extLst>
              <a:ext uri="{FF2B5EF4-FFF2-40B4-BE49-F238E27FC236}">
                <a16:creationId xmlns:a16="http://schemas.microsoft.com/office/drawing/2014/main" id="{3B678EA6-6D9B-69D0-170F-8369B4E8C948}"/>
              </a:ext>
            </a:extLst>
          </p:cNvPr>
          <p:cNvSpPr txBox="1"/>
          <p:nvPr/>
        </p:nvSpPr>
        <p:spPr>
          <a:xfrm>
            <a:off x="820738" y="1463040"/>
            <a:ext cx="7345680" cy="3108543"/>
          </a:xfrm>
          <a:prstGeom prst="rect">
            <a:avLst/>
          </a:prstGeom>
          <a:noFill/>
        </p:spPr>
        <p:txBody>
          <a:bodyPr wrap="square" rtlCol="0">
            <a:spAutoFit/>
          </a:bodyPr>
          <a:lstStyle/>
          <a:p>
            <a:pPr>
              <a:buNone/>
            </a:pPr>
            <a:r>
              <a:rPr lang="en-US" sz="2800" b="1" dirty="0">
                <a:latin typeface="Abadi" panose="020B0604020104020204" pitchFamily="34" charset="0"/>
              </a:rPr>
              <a:t>Purpose of Exploratory Data Analysis (EDA)</a:t>
            </a:r>
          </a:p>
          <a:p>
            <a:r>
              <a:rPr lang="en-US" sz="2800" dirty="0">
                <a:latin typeface="Abadi" panose="020B0604020104020204" pitchFamily="34" charset="0"/>
              </a:rPr>
              <a:t>To explore underlying patterns, detect relationships between features, and gain actionable insights to support model selection and feature engineering for predicting Falcon 9 first stage landing success.</a:t>
            </a:r>
          </a:p>
          <a:p>
            <a:endParaRPr lang="pl-PL" sz="2800" dirty="0">
              <a:latin typeface="Abadi" panose="020B0604020104020204" pitchFamily="34" charset="0"/>
            </a:endParaRPr>
          </a:p>
        </p:txBody>
      </p:sp>
      <p:sp>
        <p:nvSpPr>
          <p:cNvPr id="9" name="Text Placeholder 2">
            <a:extLst>
              <a:ext uri="{FF2B5EF4-FFF2-40B4-BE49-F238E27FC236}">
                <a16:creationId xmlns:a16="http://schemas.microsoft.com/office/drawing/2014/main" id="{5AE84E67-B57A-E30E-EF6C-30DD0193F1BC}"/>
              </a:ext>
            </a:extLst>
          </p:cNvPr>
          <p:cNvSpPr txBox="1">
            <a:spLocks/>
          </p:cNvSpPr>
          <p:nvPr/>
        </p:nvSpPr>
        <p:spPr>
          <a:xfrm>
            <a:off x="820738" y="5416063"/>
            <a:ext cx="7002389" cy="903287"/>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pl-PL" sz="2200" dirty="0">
                <a:solidFill>
                  <a:schemeClr val="accent3">
                    <a:lumMod val="25000"/>
                  </a:schemeClr>
                </a:solidFill>
                <a:latin typeface="Abadi" panose="020B0604020104020204" pitchFamily="34" charset="0"/>
              </a:rPr>
              <a:t>Link to github with corresponding jupyter notebook:</a:t>
            </a:r>
            <a:endParaRPr lang="en-US" sz="2200" dirty="0">
              <a:solidFill>
                <a:schemeClr val="accent3">
                  <a:lumMod val="25000"/>
                </a:schemeClr>
              </a:solidFill>
              <a:latin typeface="Abadi"/>
            </a:endParaRPr>
          </a:p>
          <a:p>
            <a:pPr marL="0" indent="0">
              <a:buFont typeface="Arial" panose="020B0604020202020204" pitchFamily="34" charset="0"/>
              <a:buNone/>
            </a:pPr>
            <a:r>
              <a:rPr lang="en-US" sz="2100" dirty="0"/>
              <a:t>https://github.com/Tomulll/Space-X---Data-Science-Project/blob/main/Visualizations.ipynb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Text Placeholder 2">
            <a:extLst>
              <a:ext uri="{FF2B5EF4-FFF2-40B4-BE49-F238E27FC236}">
                <a16:creationId xmlns:a16="http://schemas.microsoft.com/office/drawing/2014/main" id="{7789FD57-6AA2-83F8-CAA5-67880F81BC45}"/>
              </a:ext>
            </a:extLst>
          </p:cNvPr>
          <p:cNvSpPr txBox="1">
            <a:spLocks/>
          </p:cNvSpPr>
          <p:nvPr/>
        </p:nvSpPr>
        <p:spPr>
          <a:xfrm>
            <a:off x="820738" y="5416063"/>
            <a:ext cx="7002389" cy="903287"/>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pl-PL" sz="2200" dirty="0">
                <a:solidFill>
                  <a:schemeClr val="accent3">
                    <a:lumMod val="25000"/>
                  </a:schemeClr>
                </a:solidFill>
                <a:latin typeface="Abadi" panose="020B0604020104020204" pitchFamily="34" charset="0"/>
              </a:rPr>
              <a:t>Link to github with corresponding jupyter notebook:</a:t>
            </a:r>
            <a:endParaRPr lang="en-US" sz="2200" dirty="0">
              <a:solidFill>
                <a:schemeClr val="accent3">
                  <a:lumMod val="25000"/>
                </a:schemeClr>
              </a:solidFill>
              <a:latin typeface="Abadi"/>
            </a:endParaRPr>
          </a:p>
          <a:p>
            <a:pPr marL="0" indent="0">
              <a:buFont typeface="Arial" panose="020B0604020202020204" pitchFamily="34" charset="0"/>
              <a:buNone/>
            </a:pPr>
            <a:r>
              <a:rPr lang="en-US" sz="2100" dirty="0"/>
              <a:t>https://github.com/Tomulll/Space-X---Data-Science-Project/blob/main/SQL_Lite.ipynb</a:t>
            </a:r>
            <a:endParaRPr lang="en-US" dirty="0"/>
          </a:p>
        </p:txBody>
      </p:sp>
      <p:sp>
        <p:nvSpPr>
          <p:cNvPr id="2" name="TextBox 1">
            <a:extLst>
              <a:ext uri="{FF2B5EF4-FFF2-40B4-BE49-F238E27FC236}">
                <a16:creationId xmlns:a16="http://schemas.microsoft.com/office/drawing/2014/main" id="{420D3413-02B2-77B7-019A-19BA239DF15B}"/>
              </a:ext>
            </a:extLst>
          </p:cNvPr>
          <p:cNvSpPr txBox="1"/>
          <p:nvPr/>
        </p:nvSpPr>
        <p:spPr>
          <a:xfrm>
            <a:off x="820738" y="1470581"/>
            <a:ext cx="9162853" cy="3046988"/>
          </a:xfrm>
          <a:prstGeom prst="rect">
            <a:avLst/>
          </a:prstGeom>
          <a:noFill/>
        </p:spPr>
        <p:txBody>
          <a:bodyPr wrap="square" rtlCol="0">
            <a:spAutoFit/>
          </a:bodyPr>
          <a:lstStyle/>
          <a:p>
            <a:pPr>
              <a:buNone/>
            </a:pPr>
            <a:r>
              <a:rPr lang="en-US" sz="2400" b="1" dirty="0">
                <a:latin typeface="Abadi" panose="020B0604020104020204" pitchFamily="34" charset="0"/>
              </a:rPr>
              <a:t>Insights Discovered via SQL</a:t>
            </a:r>
          </a:p>
          <a:p>
            <a:pPr>
              <a:buFont typeface="Arial" panose="020B0604020202020204" pitchFamily="34" charset="0"/>
              <a:buChar char="•"/>
            </a:pPr>
            <a:r>
              <a:rPr lang="en-US" sz="2400" dirty="0">
                <a:latin typeface="Abadi" panose="020B0604020104020204" pitchFamily="34" charset="0"/>
              </a:rPr>
              <a:t>Certain orbits (like LEO and ISS) had </a:t>
            </a:r>
            <a:r>
              <a:rPr lang="en-US" sz="2400" b="1" dirty="0">
                <a:latin typeface="Abadi" panose="020B0604020104020204" pitchFamily="34" charset="0"/>
              </a:rPr>
              <a:t>significantly higher success rates</a:t>
            </a:r>
            <a:r>
              <a:rPr lang="en-US" sz="2400" dirty="0">
                <a:latin typeface="Abadi" panose="020B0604020104020204" pitchFamily="34" charset="0"/>
              </a:rPr>
              <a:t>.</a:t>
            </a:r>
          </a:p>
          <a:p>
            <a:pPr>
              <a:buFont typeface="Arial" panose="020B0604020202020204" pitchFamily="34" charset="0"/>
              <a:buChar char="•"/>
            </a:pPr>
            <a:r>
              <a:rPr lang="en-US" sz="2400" dirty="0">
                <a:latin typeface="Abadi" panose="020B0604020104020204" pitchFamily="34" charset="0"/>
              </a:rPr>
              <a:t>Some launch sites showed </a:t>
            </a:r>
            <a:r>
              <a:rPr lang="en-US" sz="2400" b="1" dirty="0">
                <a:latin typeface="Abadi" panose="020B0604020104020204" pitchFamily="34" charset="0"/>
              </a:rPr>
              <a:t>greater consistency in successful landings</a:t>
            </a:r>
            <a:r>
              <a:rPr lang="en-US" sz="2400" dirty="0">
                <a:latin typeface="Abadi" panose="020B0604020104020204" pitchFamily="34" charset="0"/>
              </a:rPr>
              <a:t>.</a:t>
            </a:r>
          </a:p>
          <a:p>
            <a:pPr>
              <a:buFont typeface="Arial" panose="020B0604020202020204" pitchFamily="34" charset="0"/>
              <a:buChar char="•"/>
            </a:pPr>
            <a:r>
              <a:rPr lang="en-US" sz="2400" dirty="0">
                <a:latin typeface="Abadi" panose="020B0604020104020204" pitchFamily="34" charset="0"/>
              </a:rPr>
              <a:t>Launch activity and success rate </a:t>
            </a:r>
            <a:r>
              <a:rPr lang="en-US" sz="2400" b="1" dirty="0">
                <a:latin typeface="Abadi" panose="020B0604020104020204" pitchFamily="34" charset="0"/>
              </a:rPr>
              <a:t>steadily improved each year</a:t>
            </a:r>
            <a:r>
              <a:rPr lang="en-US" sz="2400" dirty="0">
                <a:latin typeface="Abadi" panose="020B0604020104020204" pitchFamily="34" charset="0"/>
              </a:rPr>
              <a:t>, confirming learning effects and technological maturity.</a:t>
            </a:r>
          </a:p>
          <a:p>
            <a:endParaRPr lang="pl-PL" sz="2400" dirty="0">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12C1E174-58E3-6498-CC4F-AF2BC5048AD8}"/>
              </a:ext>
            </a:extLst>
          </p:cNvPr>
          <p:cNvSpPr txBox="1">
            <a:spLocks/>
          </p:cNvSpPr>
          <p:nvPr/>
        </p:nvSpPr>
        <p:spPr>
          <a:xfrm>
            <a:off x="820738" y="5416063"/>
            <a:ext cx="7002389" cy="903287"/>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pl-PL" sz="2200" dirty="0">
                <a:solidFill>
                  <a:schemeClr val="accent3">
                    <a:lumMod val="25000"/>
                  </a:schemeClr>
                </a:solidFill>
                <a:latin typeface="Abadi" panose="020B0604020104020204" pitchFamily="34" charset="0"/>
              </a:rPr>
              <a:t>Link to github with corresponding jupyter notebook:</a:t>
            </a:r>
            <a:endParaRPr lang="en-US" sz="2200" dirty="0">
              <a:solidFill>
                <a:schemeClr val="accent3">
                  <a:lumMod val="25000"/>
                </a:schemeClr>
              </a:solidFill>
              <a:latin typeface="Abadi"/>
            </a:endParaRPr>
          </a:p>
          <a:p>
            <a:pPr marL="0" indent="0">
              <a:buFont typeface="Arial" panose="020B0604020202020204" pitchFamily="34" charset="0"/>
              <a:buNone/>
            </a:pPr>
            <a:r>
              <a:rPr lang="en-US" sz="2100" dirty="0"/>
              <a:t>https://github.com/Tomulll/Space-X---Data-Science-Project/blob/main/Launch_Site_Location_Folium.ipynb</a:t>
            </a:r>
            <a:endParaRPr lang="en-US" dirty="0"/>
          </a:p>
        </p:txBody>
      </p:sp>
      <p:sp>
        <p:nvSpPr>
          <p:cNvPr id="6" name="TextBox 5">
            <a:extLst>
              <a:ext uri="{FF2B5EF4-FFF2-40B4-BE49-F238E27FC236}">
                <a16:creationId xmlns:a16="http://schemas.microsoft.com/office/drawing/2014/main" id="{C50737FB-DBB4-48E9-8DE0-7F31A05D2A73}"/>
              </a:ext>
            </a:extLst>
          </p:cNvPr>
          <p:cNvSpPr txBox="1"/>
          <p:nvPr/>
        </p:nvSpPr>
        <p:spPr>
          <a:xfrm>
            <a:off x="770011" y="1395168"/>
            <a:ext cx="10906812" cy="3477875"/>
          </a:xfrm>
          <a:prstGeom prst="rect">
            <a:avLst/>
          </a:prstGeom>
          <a:noFill/>
        </p:spPr>
        <p:txBody>
          <a:bodyPr wrap="square" rtlCol="0">
            <a:spAutoFit/>
          </a:bodyPr>
          <a:lstStyle/>
          <a:p>
            <a:pPr>
              <a:buNone/>
            </a:pPr>
            <a:r>
              <a:rPr lang="en-US" sz="2000" b="1" dirty="0">
                <a:latin typeface="Abadi" panose="020B0604020104020204" pitchFamily="34" charset="0"/>
              </a:rPr>
              <a:t>Map Components Created</a:t>
            </a:r>
          </a:p>
          <a:p>
            <a:pPr>
              <a:buFont typeface="Arial" panose="020B0604020202020204" pitchFamily="34" charset="0"/>
              <a:buChar char="•"/>
            </a:pPr>
            <a:r>
              <a:rPr lang="en-US" sz="2000" b="1" dirty="0">
                <a:latin typeface="Abadi" panose="020B0604020104020204" pitchFamily="34" charset="0"/>
              </a:rPr>
              <a:t>Markers</a:t>
            </a:r>
            <a:endParaRPr lang="en-US" sz="2000" dirty="0">
              <a:latin typeface="Abadi" panose="020B0604020104020204" pitchFamily="34" charset="0"/>
            </a:endParaRPr>
          </a:p>
          <a:p>
            <a:pPr marL="742950" lvl="1" indent="-285750">
              <a:buFont typeface="Arial" panose="020B0604020202020204" pitchFamily="34" charset="0"/>
              <a:buChar char="•"/>
            </a:pPr>
            <a:r>
              <a:rPr lang="en-US" sz="2000" dirty="0">
                <a:latin typeface="Abadi" panose="020B0604020104020204" pitchFamily="34" charset="0"/>
              </a:rPr>
              <a:t>Placed at each </a:t>
            </a:r>
            <a:r>
              <a:rPr lang="en-US" sz="2000" b="1" dirty="0">
                <a:latin typeface="Abadi" panose="020B0604020104020204" pitchFamily="34" charset="0"/>
              </a:rPr>
              <a:t>SpaceX launch site</a:t>
            </a:r>
            <a:r>
              <a:rPr lang="en-US" sz="2000" dirty="0">
                <a:latin typeface="Abadi" panose="020B0604020104020204" pitchFamily="34" charset="0"/>
              </a:rPr>
              <a:t> with custom popups showing site name and coordinates.</a:t>
            </a:r>
          </a:p>
          <a:p>
            <a:pPr marL="742950" lvl="1" indent="-285750">
              <a:buFont typeface="Arial" panose="020B0604020202020204" pitchFamily="34" charset="0"/>
              <a:buChar char="•"/>
            </a:pPr>
            <a:r>
              <a:rPr lang="en-US" sz="2000" dirty="0">
                <a:latin typeface="Abadi" panose="020B0604020104020204" pitchFamily="34" charset="0"/>
              </a:rPr>
              <a:t>Helped identify launch location distribution across the U.S.</a:t>
            </a:r>
          </a:p>
          <a:p>
            <a:pPr>
              <a:buFont typeface="Arial" panose="020B0604020202020204" pitchFamily="34" charset="0"/>
              <a:buChar char="•"/>
            </a:pPr>
            <a:r>
              <a:rPr lang="en-US" sz="2000" b="1" dirty="0">
                <a:latin typeface="Abadi" panose="020B0604020104020204" pitchFamily="34" charset="0"/>
              </a:rPr>
              <a:t>Circle Markers</a:t>
            </a:r>
            <a:endParaRPr lang="en-US" sz="2000" dirty="0">
              <a:latin typeface="Abadi" panose="020B0604020104020204" pitchFamily="34" charset="0"/>
            </a:endParaRPr>
          </a:p>
          <a:p>
            <a:pPr marL="742950" lvl="1" indent="-285750">
              <a:buFont typeface="Arial" panose="020B0604020202020204" pitchFamily="34" charset="0"/>
              <a:buChar char="•"/>
            </a:pPr>
            <a:r>
              <a:rPr lang="en-US" sz="2000" dirty="0">
                <a:latin typeface="Abadi" panose="020B0604020104020204" pitchFamily="34" charset="0"/>
              </a:rPr>
              <a:t>Added to highlight proximity to nearby cities and features.</a:t>
            </a:r>
          </a:p>
          <a:p>
            <a:pPr marL="742950" lvl="1" indent="-285750">
              <a:buFont typeface="Arial" panose="020B0604020202020204" pitchFamily="34" charset="0"/>
              <a:buChar char="•"/>
            </a:pPr>
            <a:r>
              <a:rPr lang="en-US" sz="2000" dirty="0">
                <a:latin typeface="Abadi" panose="020B0604020104020204" pitchFamily="34" charset="0"/>
              </a:rPr>
              <a:t>Radius scaled based on payload mass or distance for visual clarity.</a:t>
            </a:r>
          </a:p>
          <a:p>
            <a:pPr>
              <a:buFont typeface="Arial" panose="020B0604020202020204" pitchFamily="34" charset="0"/>
              <a:buChar char="•"/>
            </a:pPr>
            <a:r>
              <a:rPr lang="en-US" sz="2000" b="1" dirty="0">
                <a:latin typeface="Abadi" panose="020B0604020104020204" pitchFamily="34" charset="0"/>
              </a:rPr>
              <a:t>Lines (Polylines)</a:t>
            </a:r>
            <a:endParaRPr lang="en-US" sz="2000" dirty="0">
              <a:latin typeface="Abadi" panose="020B0604020104020204" pitchFamily="34" charset="0"/>
            </a:endParaRPr>
          </a:p>
          <a:p>
            <a:pPr marL="742950" lvl="1" indent="-285750">
              <a:buFont typeface="Arial" panose="020B0604020202020204" pitchFamily="34" charset="0"/>
              <a:buChar char="•"/>
            </a:pPr>
            <a:r>
              <a:rPr lang="en-US" sz="2000" dirty="0">
                <a:latin typeface="Abadi" panose="020B0604020104020204" pitchFamily="34" charset="0"/>
              </a:rPr>
              <a:t>Connected launch sites to nearest major cities.</a:t>
            </a:r>
          </a:p>
          <a:p>
            <a:pPr marL="742950" lvl="1" indent="-285750">
              <a:buFont typeface="Arial" panose="020B0604020202020204" pitchFamily="34" charset="0"/>
              <a:buChar char="•"/>
            </a:pPr>
            <a:r>
              <a:rPr lang="en-US" sz="2000" dirty="0">
                <a:latin typeface="Abadi" panose="020B0604020104020204" pitchFamily="34" charset="0"/>
              </a:rPr>
              <a:t>Visualized potential logistical considerations (e.g., transport or supply paths).</a:t>
            </a:r>
          </a:p>
          <a:p>
            <a:endParaRPr lang="pl-PL" sz="2000" dirty="0">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D9FE0001-4603-6BBA-3C7F-FA0313E7ED70}"/>
              </a:ext>
            </a:extLst>
          </p:cNvPr>
          <p:cNvPicPr>
            <a:picLocks noChangeAspect="1"/>
          </p:cNvPicPr>
          <p:nvPr/>
        </p:nvPicPr>
        <p:blipFill>
          <a:blip r:embed="rId3"/>
          <a:stretch>
            <a:fillRect/>
          </a:stretch>
        </p:blipFill>
        <p:spPr>
          <a:xfrm>
            <a:off x="9171448" y="1573331"/>
            <a:ext cx="1188823" cy="4724809"/>
          </a:xfrm>
          <a:prstGeom prst="rect">
            <a:avLst/>
          </a:prstGeom>
        </p:spPr>
      </p:pic>
      <p:sp>
        <p:nvSpPr>
          <p:cNvPr id="7" name="Text Placeholder 2">
            <a:extLst>
              <a:ext uri="{FF2B5EF4-FFF2-40B4-BE49-F238E27FC236}">
                <a16:creationId xmlns:a16="http://schemas.microsoft.com/office/drawing/2014/main" id="{7DFB8336-B1A5-5A7A-ECDC-E19AEDA0D696}"/>
              </a:ext>
            </a:extLst>
          </p:cNvPr>
          <p:cNvSpPr txBox="1">
            <a:spLocks/>
          </p:cNvSpPr>
          <p:nvPr/>
        </p:nvSpPr>
        <p:spPr>
          <a:xfrm>
            <a:off x="820738" y="5416063"/>
            <a:ext cx="7002389" cy="903287"/>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pl-PL" sz="2200" dirty="0">
                <a:solidFill>
                  <a:schemeClr val="accent3">
                    <a:lumMod val="25000"/>
                  </a:schemeClr>
                </a:solidFill>
                <a:latin typeface="Abadi" panose="020B0604020104020204" pitchFamily="34" charset="0"/>
              </a:rPr>
              <a:t>Link to github with corresponding jupyter notebook:</a:t>
            </a:r>
            <a:endParaRPr lang="en-US" sz="2200" dirty="0">
              <a:solidFill>
                <a:schemeClr val="accent3">
                  <a:lumMod val="25000"/>
                </a:schemeClr>
              </a:solidFill>
              <a:latin typeface="Abadi"/>
            </a:endParaRPr>
          </a:p>
          <a:p>
            <a:pPr marL="0" indent="0">
              <a:buFont typeface="Arial" panose="020B0604020202020204" pitchFamily="34" charset="0"/>
              <a:buNone/>
            </a:pPr>
            <a:r>
              <a:rPr lang="en-US" sz="2100" dirty="0"/>
              <a:t>https://github.com/Tomulll/Space-X---Data-Science-Project/blob/main/Machine_Learning_Predictions.ipynb</a:t>
            </a:r>
            <a:endParaRPr lang="en-US" dirty="0"/>
          </a:p>
        </p:txBody>
      </p:sp>
      <p:sp>
        <p:nvSpPr>
          <p:cNvPr id="8" name="TextBox 7">
            <a:extLst>
              <a:ext uri="{FF2B5EF4-FFF2-40B4-BE49-F238E27FC236}">
                <a16:creationId xmlns:a16="http://schemas.microsoft.com/office/drawing/2014/main" id="{E3C685D0-8057-19CA-20CF-41C0FD6A9FF2}"/>
              </a:ext>
            </a:extLst>
          </p:cNvPr>
          <p:cNvSpPr txBox="1"/>
          <p:nvPr/>
        </p:nvSpPr>
        <p:spPr>
          <a:xfrm>
            <a:off x="820738" y="1501583"/>
            <a:ext cx="7719947" cy="3785652"/>
          </a:xfrm>
          <a:prstGeom prst="rect">
            <a:avLst/>
          </a:prstGeom>
          <a:noFill/>
        </p:spPr>
        <p:txBody>
          <a:bodyPr wrap="square" rtlCol="0">
            <a:spAutoFit/>
          </a:bodyPr>
          <a:lstStyle/>
          <a:p>
            <a:r>
              <a:rPr lang="en-US" sz="2400" dirty="0">
                <a:latin typeface="Abadi" panose="020B0604020104020204" pitchFamily="34" charset="0"/>
              </a:rPr>
              <a:t>To predict the landing success of Falcon 9’s first stage, I trained multiple classification models including Logistic Regression, Decision Tree, SVM, and K-Nearest Neighbors. The dataset was preprocessed with feature selection and one-hot encoding and then split into training and test sets. I performed hyperparameter tuning using GridSearchCV to optimize model performance. Among all models, the </a:t>
            </a:r>
            <a:r>
              <a:rPr lang="en-US" sz="2400" b="1" dirty="0">
                <a:latin typeface="Abadi" panose="020B0604020104020204" pitchFamily="34" charset="0"/>
              </a:rPr>
              <a:t>Decision Tree Classifier</a:t>
            </a:r>
            <a:r>
              <a:rPr lang="en-US" sz="2400" dirty="0">
                <a:latin typeface="Abadi" panose="020B0604020104020204" pitchFamily="34" charset="0"/>
              </a:rPr>
              <a:t> achieved the highest accuracy and interpretability, making it the final choice for deployment.</a:t>
            </a:r>
            <a:endParaRPr lang="pl-PL" sz="2400" dirty="0">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A83A5228-F304-420A-5325-6CE9882E75C1}"/>
              </a:ext>
            </a:extLst>
          </p:cNvPr>
          <p:cNvSpPr txBox="1"/>
          <p:nvPr/>
        </p:nvSpPr>
        <p:spPr>
          <a:xfrm>
            <a:off x="770011" y="1395167"/>
            <a:ext cx="9021451" cy="3785652"/>
          </a:xfrm>
          <a:prstGeom prst="rect">
            <a:avLst/>
          </a:prstGeom>
          <a:noFill/>
        </p:spPr>
        <p:txBody>
          <a:bodyPr wrap="square" rtlCol="0">
            <a:spAutoFit/>
          </a:bodyPr>
          <a:lstStyle/>
          <a:p>
            <a:r>
              <a:rPr lang="en-US" sz="2400" dirty="0">
                <a:latin typeface="Abadi" panose="020B0604020104020204" pitchFamily="34" charset="0"/>
              </a:rPr>
              <a:t>Exploratory data analysis revealed that missions to Low Earth Orbit and moderate payload masses had the highest landing success rates. The success rate has also steadily improved over the years, reflecting SpaceX’s growing reliability. An interactive Folium map was created to visualize launch sites and their proximity to key cities, enhancing geographic context. Among the classification models tested, the Decision Tree Classifier achieved the best performance with approximately 85–90% accuracy. Key predictors identified by the model included payload mass, orbit type, and launch site.</a:t>
            </a:r>
            <a:endParaRPr lang="pl-PL" sz="2400" dirty="0">
              <a:latin typeface="Abadi" panose="020B0604020104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B0E45DE-B0E4-E8C0-BB64-F3E0A5DC329B}"/>
              </a:ext>
            </a:extLst>
          </p:cNvPr>
          <p:cNvPicPr>
            <a:picLocks noChangeAspect="1"/>
          </p:cNvPicPr>
          <p:nvPr/>
        </p:nvPicPr>
        <p:blipFill>
          <a:blip r:embed="rId3"/>
          <a:stretch>
            <a:fillRect/>
          </a:stretch>
        </p:blipFill>
        <p:spPr>
          <a:xfrm>
            <a:off x="2097181" y="1429810"/>
            <a:ext cx="7380194" cy="4796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EA90624-E57F-9324-AE28-121D1D4FC198}"/>
              </a:ext>
            </a:extLst>
          </p:cNvPr>
          <p:cNvPicPr>
            <a:picLocks noChangeAspect="1"/>
          </p:cNvPicPr>
          <p:nvPr/>
        </p:nvPicPr>
        <p:blipFill>
          <a:blip r:embed="rId3"/>
          <a:stretch>
            <a:fillRect/>
          </a:stretch>
        </p:blipFill>
        <p:spPr>
          <a:xfrm>
            <a:off x="2469436" y="1493922"/>
            <a:ext cx="6867418" cy="44261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1756567-370D-0E3D-25AD-FF0D89901ED2}"/>
              </a:ext>
            </a:extLst>
          </p:cNvPr>
          <p:cNvPicPr>
            <a:picLocks noChangeAspect="1"/>
          </p:cNvPicPr>
          <p:nvPr/>
        </p:nvPicPr>
        <p:blipFill>
          <a:blip r:embed="rId3"/>
          <a:stretch>
            <a:fillRect/>
          </a:stretch>
        </p:blipFill>
        <p:spPr>
          <a:xfrm>
            <a:off x="1663599" y="1428600"/>
            <a:ext cx="6564821" cy="5167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F39A8CD-126F-34F6-E89E-FBD4B5A1F484}"/>
              </a:ext>
            </a:extLst>
          </p:cNvPr>
          <p:cNvPicPr>
            <a:picLocks noChangeAspect="1"/>
          </p:cNvPicPr>
          <p:nvPr/>
        </p:nvPicPr>
        <p:blipFill>
          <a:blip r:embed="rId3"/>
          <a:stretch>
            <a:fillRect/>
          </a:stretch>
        </p:blipFill>
        <p:spPr>
          <a:xfrm>
            <a:off x="2052407" y="1401857"/>
            <a:ext cx="6662365" cy="46915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E075050-4E50-D358-D961-6699AFB5AC1C}"/>
              </a:ext>
            </a:extLst>
          </p:cNvPr>
          <p:cNvPicPr>
            <a:picLocks noChangeAspect="1"/>
          </p:cNvPicPr>
          <p:nvPr/>
        </p:nvPicPr>
        <p:blipFill>
          <a:blip r:embed="rId3"/>
          <a:stretch>
            <a:fillRect/>
          </a:stretch>
        </p:blipFill>
        <p:spPr>
          <a:xfrm>
            <a:off x="851130" y="1452602"/>
            <a:ext cx="6435789" cy="44447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83FBC5A-2903-9705-6530-E6794F243DBD}"/>
              </a:ext>
            </a:extLst>
          </p:cNvPr>
          <p:cNvPicPr>
            <a:picLocks noChangeAspect="1"/>
          </p:cNvPicPr>
          <p:nvPr/>
        </p:nvPicPr>
        <p:blipFill>
          <a:blip r:embed="rId3"/>
          <a:stretch>
            <a:fillRect/>
          </a:stretch>
        </p:blipFill>
        <p:spPr>
          <a:xfrm>
            <a:off x="885290" y="1528818"/>
            <a:ext cx="6458190" cy="4790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0779340-4D09-FC21-AAD4-E1E3AF57EE8E}"/>
              </a:ext>
            </a:extLst>
          </p:cNvPr>
          <p:cNvPicPr>
            <a:picLocks noChangeAspect="1"/>
          </p:cNvPicPr>
          <p:nvPr/>
        </p:nvPicPr>
        <p:blipFill>
          <a:blip r:embed="rId3"/>
          <a:stretch>
            <a:fillRect/>
          </a:stretch>
        </p:blipFill>
        <p:spPr>
          <a:xfrm>
            <a:off x="839541" y="1433305"/>
            <a:ext cx="5401494" cy="3295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7F1DE8E-5F52-BB7D-ED8A-9ABBC60BC791}"/>
              </a:ext>
            </a:extLst>
          </p:cNvPr>
          <p:cNvPicPr>
            <a:picLocks noChangeAspect="1"/>
          </p:cNvPicPr>
          <p:nvPr/>
        </p:nvPicPr>
        <p:blipFill>
          <a:blip r:embed="rId3"/>
          <a:stretch>
            <a:fillRect/>
          </a:stretch>
        </p:blipFill>
        <p:spPr>
          <a:xfrm>
            <a:off x="770011" y="1360419"/>
            <a:ext cx="10199013" cy="2542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5FD459A-6839-AC93-F393-B56349E98C54}"/>
              </a:ext>
            </a:extLst>
          </p:cNvPr>
          <p:cNvPicPr>
            <a:picLocks noChangeAspect="1"/>
          </p:cNvPicPr>
          <p:nvPr/>
        </p:nvPicPr>
        <p:blipFill>
          <a:blip r:embed="rId3"/>
          <a:stretch>
            <a:fillRect/>
          </a:stretch>
        </p:blipFill>
        <p:spPr>
          <a:xfrm>
            <a:off x="770011" y="1504217"/>
            <a:ext cx="7994828" cy="2652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587B64E-020C-BADC-17A7-EF40D45A5DF0}"/>
              </a:ext>
            </a:extLst>
          </p:cNvPr>
          <p:cNvPicPr>
            <a:picLocks noChangeAspect="1"/>
          </p:cNvPicPr>
          <p:nvPr/>
        </p:nvPicPr>
        <p:blipFill>
          <a:blip r:embed="rId3"/>
          <a:stretch>
            <a:fillRect/>
          </a:stretch>
        </p:blipFill>
        <p:spPr>
          <a:xfrm>
            <a:off x="770011" y="1479998"/>
            <a:ext cx="6268325" cy="2257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60CA934-428F-B900-BA6D-32306A62C21A}"/>
              </a:ext>
            </a:extLst>
          </p:cNvPr>
          <p:cNvPicPr>
            <a:picLocks noChangeAspect="1"/>
          </p:cNvPicPr>
          <p:nvPr/>
        </p:nvPicPr>
        <p:blipFill>
          <a:blip r:embed="rId3"/>
          <a:stretch>
            <a:fillRect/>
          </a:stretch>
        </p:blipFill>
        <p:spPr>
          <a:xfrm>
            <a:off x="770011" y="1559976"/>
            <a:ext cx="7731498" cy="2832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70A75E0-9382-A4C0-A10A-B86192519C6E}"/>
              </a:ext>
            </a:extLst>
          </p:cNvPr>
          <p:cNvPicPr>
            <a:picLocks noChangeAspect="1"/>
          </p:cNvPicPr>
          <p:nvPr/>
        </p:nvPicPr>
        <p:blipFill>
          <a:blip r:embed="rId3"/>
          <a:stretch>
            <a:fillRect/>
          </a:stretch>
        </p:blipFill>
        <p:spPr>
          <a:xfrm>
            <a:off x="770011" y="1433945"/>
            <a:ext cx="10383699" cy="2953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A75B3A9-E0FE-4293-8339-AA6415F5872E}"/>
              </a:ext>
            </a:extLst>
          </p:cNvPr>
          <p:cNvPicPr>
            <a:picLocks noChangeAspect="1"/>
          </p:cNvPicPr>
          <p:nvPr/>
        </p:nvPicPr>
        <p:blipFill>
          <a:blip r:embed="rId3"/>
          <a:stretch>
            <a:fillRect/>
          </a:stretch>
        </p:blipFill>
        <p:spPr>
          <a:xfrm>
            <a:off x="815419" y="1594285"/>
            <a:ext cx="10510222" cy="1761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26BD3D6-2F89-0A57-B943-DE501536803F}"/>
              </a:ext>
            </a:extLst>
          </p:cNvPr>
          <p:cNvPicPr>
            <a:picLocks noChangeAspect="1"/>
          </p:cNvPicPr>
          <p:nvPr/>
        </p:nvPicPr>
        <p:blipFill>
          <a:blip r:embed="rId3"/>
          <a:stretch>
            <a:fillRect/>
          </a:stretch>
        </p:blipFill>
        <p:spPr>
          <a:xfrm>
            <a:off x="770011" y="1600352"/>
            <a:ext cx="7491728" cy="4626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8609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7" name="TextBox 6">
            <a:extLst>
              <a:ext uri="{FF2B5EF4-FFF2-40B4-BE49-F238E27FC236}">
                <a16:creationId xmlns:a16="http://schemas.microsoft.com/office/drawing/2014/main" id="{3AD457A4-8584-D75D-E307-6488355425DE}"/>
              </a:ext>
            </a:extLst>
          </p:cNvPr>
          <p:cNvSpPr txBox="1"/>
          <p:nvPr/>
        </p:nvSpPr>
        <p:spPr>
          <a:xfrm>
            <a:off x="770010" y="1285915"/>
            <a:ext cx="11178149" cy="5078313"/>
          </a:xfrm>
          <a:prstGeom prst="rect">
            <a:avLst/>
          </a:prstGeom>
          <a:noFill/>
        </p:spPr>
        <p:txBody>
          <a:bodyPr wrap="square">
            <a:spAutoFit/>
          </a:bodyPr>
          <a:lstStyle/>
          <a:p>
            <a:pPr>
              <a:buNone/>
            </a:pPr>
            <a:r>
              <a:rPr lang="pl-PL" b="1" dirty="0"/>
              <a:t>Methodologies Used</a:t>
            </a:r>
          </a:p>
          <a:p>
            <a:pPr>
              <a:buFont typeface="Arial" panose="020B0604020202020204" pitchFamily="34" charset="0"/>
              <a:buChar char="•"/>
            </a:pPr>
            <a:r>
              <a:rPr lang="pl-PL" b="1" dirty="0"/>
              <a:t>Data Collection &amp; Cleaning</a:t>
            </a:r>
            <a:r>
              <a:rPr lang="pl-PL" dirty="0"/>
              <a:t>: Acquired launch records from SpaceX and NASA APIs, cleaned and preprocessed the data.</a:t>
            </a:r>
          </a:p>
          <a:p>
            <a:pPr>
              <a:buFont typeface="Arial" panose="020B0604020202020204" pitchFamily="34" charset="0"/>
              <a:buChar char="•"/>
            </a:pPr>
            <a:r>
              <a:rPr lang="pl-PL" b="1" dirty="0"/>
              <a:t>EDA &amp; Visualization</a:t>
            </a:r>
            <a:r>
              <a:rPr lang="pl-PL" dirty="0"/>
              <a:t>:</a:t>
            </a:r>
          </a:p>
          <a:p>
            <a:pPr marL="742950" lvl="1" indent="-285750">
              <a:buFont typeface="Arial" panose="020B0604020202020204" pitchFamily="34" charset="0"/>
              <a:buChar char="•"/>
            </a:pPr>
            <a:r>
              <a:rPr lang="pl-PL" dirty="0"/>
              <a:t>Used </a:t>
            </a:r>
            <a:r>
              <a:rPr lang="pl-PL" b="1" dirty="0"/>
              <a:t>pandas</a:t>
            </a:r>
            <a:r>
              <a:rPr lang="pl-PL" dirty="0"/>
              <a:t> and </a:t>
            </a:r>
            <a:r>
              <a:rPr lang="pl-PL" b="1" dirty="0"/>
              <a:t>seaborn</a:t>
            </a:r>
            <a:r>
              <a:rPr lang="pl-PL" dirty="0"/>
              <a:t> for correlation analysis.</a:t>
            </a:r>
          </a:p>
          <a:p>
            <a:pPr marL="742950" lvl="1" indent="-285750">
              <a:buFont typeface="Arial" panose="020B0604020202020204" pitchFamily="34" charset="0"/>
              <a:buChar char="•"/>
            </a:pPr>
            <a:r>
              <a:rPr lang="pl-PL" dirty="0"/>
              <a:t>Plotted launch sites and success rates on interactive </a:t>
            </a:r>
            <a:r>
              <a:rPr lang="pl-PL" b="1" dirty="0"/>
              <a:t>Folium</a:t>
            </a:r>
            <a:r>
              <a:rPr lang="pl-PL" dirty="0"/>
              <a:t> maps.</a:t>
            </a:r>
          </a:p>
          <a:p>
            <a:pPr>
              <a:buFont typeface="Arial" panose="020B0604020202020204" pitchFamily="34" charset="0"/>
              <a:buChar char="•"/>
            </a:pPr>
            <a:r>
              <a:rPr lang="pl-PL" b="1" dirty="0"/>
              <a:t>Feature Engineering</a:t>
            </a:r>
            <a:r>
              <a:rPr lang="pl-PL" dirty="0"/>
              <a:t>:</a:t>
            </a:r>
          </a:p>
          <a:p>
            <a:pPr marL="742950" lvl="1" indent="-285750">
              <a:buFont typeface="Arial" panose="020B0604020202020204" pitchFamily="34" charset="0"/>
              <a:buChar char="•"/>
            </a:pPr>
            <a:r>
              <a:rPr lang="pl-PL" dirty="0"/>
              <a:t>Encoded categorical features like launch site, booster version.</a:t>
            </a:r>
          </a:p>
          <a:p>
            <a:pPr marL="742950" lvl="1" indent="-285750">
              <a:buFont typeface="Arial" panose="020B0604020202020204" pitchFamily="34" charset="0"/>
              <a:buChar char="•"/>
            </a:pPr>
            <a:r>
              <a:rPr lang="pl-PL" dirty="0"/>
              <a:t>Normalized numerical values like payload mass.</a:t>
            </a:r>
          </a:p>
          <a:p>
            <a:pPr>
              <a:buFont typeface="Arial" panose="020B0604020202020204" pitchFamily="34" charset="0"/>
              <a:buChar char="•"/>
            </a:pPr>
            <a:r>
              <a:rPr lang="pl-PL" b="1" dirty="0"/>
              <a:t>Modeling</a:t>
            </a:r>
            <a:r>
              <a:rPr lang="pl-PL" dirty="0"/>
              <a:t>:</a:t>
            </a:r>
          </a:p>
          <a:p>
            <a:pPr marL="742950" lvl="1" indent="-285750">
              <a:buFont typeface="Arial" panose="020B0604020202020204" pitchFamily="34" charset="0"/>
              <a:buChar char="•"/>
            </a:pPr>
            <a:r>
              <a:rPr lang="pl-PL" dirty="0"/>
              <a:t>Implemented and compared multiple classification models:</a:t>
            </a:r>
          </a:p>
          <a:p>
            <a:pPr marL="1143000" lvl="2" indent="-228600">
              <a:buFont typeface="Arial" panose="020B0604020202020204" pitchFamily="34" charset="0"/>
              <a:buChar char="•"/>
            </a:pPr>
            <a:r>
              <a:rPr lang="pl-PL" dirty="0"/>
              <a:t>Logistic Regression</a:t>
            </a:r>
          </a:p>
          <a:p>
            <a:pPr marL="1143000" lvl="2" indent="-228600">
              <a:buFont typeface="Arial" panose="020B0604020202020204" pitchFamily="34" charset="0"/>
              <a:buChar char="•"/>
            </a:pPr>
            <a:r>
              <a:rPr lang="pl-PL" dirty="0"/>
              <a:t>Support Vector Machine (SVM)</a:t>
            </a:r>
          </a:p>
          <a:p>
            <a:pPr marL="1143000" lvl="2" indent="-228600">
              <a:buFont typeface="Arial" panose="020B0604020202020204" pitchFamily="34" charset="0"/>
              <a:buChar char="•"/>
            </a:pPr>
            <a:r>
              <a:rPr lang="pl-PL" dirty="0"/>
              <a:t>Decision Tree</a:t>
            </a:r>
          </a:p>
          <a:p>
            <a:pPr marL="1143000" lvl="2" indent="-228600">
              <a:buFont typeface="Arial" panose="020B0604020202020204" pitchFamily="34" charset="0"/>
              <a:buChar char="•"/>
            </a:pPr>
            <a:r>
              <a:rPr lang="pl-PL" dirty="0"/>
              <a:t>K-Nearest Neighbors (KNN)</a:t>
            </a:r>
          </a:p>
          <a:p>
            <a:pPr>
              <a:buFont typeface="Arial" panose="020B0604020202020204" pitchFamily="34" charset="0"/>
              <a:buChar char="•"/>
            </a:pPr>
            <a:r>
              <a:rPr lang="pl-PL" b="1" dirty="0"/>
              <a:t>Model Evaluation</a:t>
            </a:r>
            <a:r>
              <a:rPr lang="pl-PL" dirty="0"/>
              <a:t>:</a:t>
            </a:r>
          </a:p>
          <a:p>
            <a:pPr marL="742950" lvl="1" indent="-285750">
              <a:buFont typeface="Arial" panose="020B0604020202020204" pitchFamily="34" charset="0"/>
              <a:buChar char="•"/>
            </a:pPr>
            <a:r>
              <a:rPr lang="pl-PL" dirty="0"/>
              <a:t>Used metrics like accuracy</a:t>
            </a:r>
          </a:p>
          <a:p>
            <a:pPr marL="742950" lvl="1" indent="-285750">
              <a:buFont typeface="Arial" panose="020B0604020202020204" pitchFamily="34" charset="0"/>
              <a:buChar char="•"/>
            </a:pPr>
            <a:r>
              <a:rPr lang="pl-PL" dirty="0"/>
              <a:t>Tuned hyperparameters using GridSearchCV.</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ED4659A-CFF9-893F-9680-8D32098AB607}"/>
              </a:ext>
            </a:extLst>
          </p:cNvPr>
          <p:cNvPicPr>
            <a:picLocks noChangeAspect="1"/>
          </p:cNvPicPr>
          <p:nvPr/>
        </p:nvPicPr>
        <p:blipFill>
          <a:blip r:embed="rId3"/>
          <a:stretch>
            <a:fillRect/>
          </a:stretch>
        </p:blipFill>
        <p:spPr>
          <a:xfrm>
            <a:off x="770011" y="1554626"/>
            <a:ext cx="10680569" cy="22632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9894DDC-5D5D-0230-4EC7-BA0B66EC730C}"/>
              </a:ext>
            </a:extLst>
          </p:cNvPr>
          <p:cNvPicPr>
            <a:picLocks noChangeAspect="1"/>
          </p:cNvPicPr>
          <p:nvPr/>
        </p:nvPicPr>
        <p:blipFill>
          <a:blip r:embed="rId3"/>
          <a:stretch>
            <a:fillRect/>
          </a:stretch>
        </p:blipFill>
        <p:spPr>
          <a:xfrm>
            <a:off x="779282" y="1724282"/>
            <a:ext cx="10633435" cy="1806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Launch Sites on map by Folium</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4A0C1B7C-3BC8-BD3C-447B-5FB5231EBA56}"/>
              </a:ext>
            </a:extLst>
          </p:cNvPr>
          <p:cNvPicPr>
            <a:picLocks noChangeAspect="1"/>
          </p:cNvPicPr>
          <p:nvPr/>
        </p:nvPicPr>
        <p:blipFill>
          <a:blip r:embed="rId3"/>
          <a:stretch>
            <a:fillRect/>
          </a:stretch>
        </p:blipFill>
        <p:spPr>
          <a:xfrm>
            <a:off x="770011" y="1520847"/>
            <a:ext cx="9126224" cy="436305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Launch Sites with outcomes/attempts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1789B3DD-44A1-24BA-514E-3AF1BE84FC3D}"/>
              </a:ext>
            </a:extLst>
          </p:cNvPr>
          <p:cNvPicPr>
            <a:picLocks noChangeAspect="1"/>
          </p:cNvPicPr>
          <p:nvPr/>
        </p:nvPicPr>
        <p:blipFill>
          <a:blip r:embed="rId3"/>
          <a:stretch>
            <a:fillRect/>
          </a:stretch>
        </p:blipFill>
        <p:spPr>
          <a:xfrm>
            <a:off x="770011" y="1533293"/>
            <a:ext cx="6796867" cy="425415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Markers for succesful/failure attempts by Folium</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0E538C7-DA0E-DBE5-EB96-0B202BC51322}"/>
              </a:ext>
            </a:extLst>
          </p:cNvPr>
          <p:cNvPicPr>
            <a:picLocks noChangeAspect="1"/>
          </p:cNvPicPr>
          <p:nvPr/>
        </p:nvPicPr>
        <p:blipFill>
          <a:blip r:embed="rId3"/>
          <a:stretch>
            <a:fillRect/>
          </a:stretch>
        </p:blipFill>
        <p:spPr>
          <a:xfrm>
            <a:off x="770011" y="1421897"/>
            <a:ext cx="6471534" cy="498626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r>
              <a:rPr lang="pl-PL" dirty="0">
                <a:solidFill>
                  <a:srgbClr val="0B49CB"/>
                </a:solidFill>
                <a:latin typeface="Abadi"/>
              </a:rPr>
              <a:t> by Plotly</a:t>
            </a:r>
            <a:endParaRPr lang="en-US" dirty="0">
              <a:solidFill>
                <a:srgbClr val="0B49CB"/>
              </a:solidFill>
              <a:latin typeface="Abadi"/>
            </a:endParaRPr>
          </a:p>
        </p:txBody>
      </p:sp>
      <p:pic>
        <p:nvPicPr>
          <p:cNvPr id="1026" name="Picture 2">
            <a:extLst>
              <a:ext uri="{FF2B5EF4-FFF2-40B4-BE49-F238E27FC236}">
                <a16:creationId xmlns:a16="http://schemas.microsoft.com/office/drawing/2014/main" id="{94BA2ADA-806E-1A2F-D21E-A797AA4FF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22119"/>
            <a:ext cx="9045354" cy="4228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Dashboar</a:t>
            </a:r>
            <a:r>
              <a:rPr lang="pl-PL" dirty="0">
                <a:solidFill>
                  <a:srgbClr val="0B49CB"/>
                </a:solidFill>
                <a:latin typeface="Abadi"/>
              </a:rPr>
              <a:t>d - piechart</a:t>
            </a:r>
            <a:endParaRPr lang="en-US" dirty="0">
              <a:solidFill>
                <a:srgbClr val="0B49CB"/>
              </a:solidFill>
              <a:latin typeface="Abadi"/>
            </a:endParaRPr>
          </a:p>
        </p:txBody>
      </p:sp>
      <p:pic>
        <p:nvPicPr>
          <p:cNvPr id="2050" name="Picture 2">
            <a:extLst>
              <a:ext uri="{FF2B5EF4-FFF2-40B4-BE49-F238E27FC236}">
                <a16:creationId xmlns:a16="http://schemas.microsoft.com/office/drawing/2014/main" id="{5B718AA9-1488-829A-E61A-E2F5E38EA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55399"/>
            <a:ext cx="10382250" cy="19263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08655"/>
            <a:ext cx="10632412"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accent3">
                    <a:lumMod val="25000"/>
                  </a:schemeClr>
                </a:solidFill>
                <a:latin typeface="Abadi" panose="020B0604020104020204" pitchFamily="34" charset="0"/>
              </a:rPr>
              <a:t>🌍 Project Context</a:t>
            </a:r>
            <a:r>
              <a:rPr lang="pl-PL" sz="1800" dirty="0">
                <a:solidFill>
                  <a:schemeClr val="accent3">
                    <a:lumMod val="25000"/>
                  </a:schemeClr>
                </a:solidFill>
                <a:latin typeface="Abadi" panose="020B0604020104020204" pitchFamily="34" charset="0"/>
              </a:rPr>
              <a:t> </a:t>
            </a:r>
          </a:p>
          <a:p>
            <a:pPr marL="0" indent="0">
              <a:spcBef>
                <a:spcPts val="1400"/>
              </a:spcBef>
              <a:buNone/>
            </a:pPr>
            <a:r>
              <a:rPr lang="en-US" sz="1800" dirty="0">
                <a:solidFill>
                  <a:schemeClr val="accent3">
                    <a:lumMod val="25000"/>
                  </a:schemeClr>
                </a:solidFill>
                <a:latin typeface="Abadi" panose="020B0604020104020204" pitchFamily="34" charset="0"/>
              </a:rPr>
              <a:t>SpaceX offers Falcon 9 launches at a competitive price of $62 million per mission. A key factor in this cost-efficiency is the reusability of the first stage booster. In contrast, other providers can charge upwards of $165 million per launch. Predicting whether the first stage will land successfully is critical for estimating mission costs and enhancing commercial viability.</a:t>
            </a:r>
            <a:endParaRPr lang="pl-PL" sz="18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 Problems &amp; Research Questions</a:t>
            </a:r>
            <a:endParaRPr lang="pl-PL" sz="18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Will the Falcon 9 first stage land successfully?</a:t>
            </a:r>
            <a:endParaRPr lang="pl-PL" sz="18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 Predict landing outcome based on historical launch data.</a:t>
            </a:r>
            <a:endParaRPr lang="pl-PL" sz="18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What factors influence the success of a rocket landing?</a:t>
            </a:r>
            <a:endParaRPr lang="pl-PL" sz="18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 Explore features such as launch site, payload mass, booster version, and orbit type.</a:t>
            </a:r>
            <a:endParaRPr lang="pl-PL" sz="18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Can we support bidding decisions for alternate providers?</a:t>
            </a:r>
            <a:endParaRPr lang="pl-PL" sz="18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 Provide actionable insights for organizations competing with SpaceX or planning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r>
              <a:rPr lang="pl-PL" dirty="0">
                <a:solidFill>
                  <a:srgbClr val="0B49CB"/>
                </a:solidFill>
                <a:latin typeface="Abadi"/>
              </a:rPr>
              <a:t> - Knn</a:t>
            </a:r>
            <a:endParaRPr lang="en-US" dirty="0">
              <a:solidFill>
                <a:srgbClr val="0B49CB"/>
              </a:solidFill>
            </a:endParaRPr>
          </a:p>
        </p:txBody>
      </p:sp>
      <p:pic>
        <p:nvPicPr>
          <p:cNvPr id="3" name="Picture 2">
            <a:extLst>
              <a:ext uri="{FF2B5EF4-FFF2-40B4-BE49-F238E27FC236}">
                <a16:creationId xmlns:a16="http://schemas.microsoft.com/office/drawing/2014/main" id="{E3CDF352-BFFD-A441-A89C-B1B87174D7C5}"/>
              </a:ext>
            </a:extLst>
          </p:cNvPr>
          <p:cNvPicPr>
            <a:picLocks noChangeAspect="1"/>
          </p:cNvPicPr>
          <p:nvPr/>
        </p:nvPicPr>
        <p:blipFill>
          <a:blip r:embed="rId3"/>
          <a:stretch>
            <a:fillRect/>
          </a:stretch>
        </p:blipFill>
        <p:spPr>
          <a:xfrm>
            <a:off x="746338" y="1547391"/>
            <a:ext cx="7968434" cy="4344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r>
              <a:rPr lang="pl-PL" dirty="0">
                <a:solidFill>
                  <a:srgbClr val="0B49CB"/>
                </a:solidFill>
                <a:latin typeface="Abadi"/>
              </a:rPr>
              <a:t> of best performing model</a:t>
            </a:r>
            <a:endParaRPr lang="en-US" dirty="0">
              <a:solidFill>
                <a:srgbClr val="0B49CB"/>
              </a:solidFill>
            </a:endParaRPr>
          </a:p>
        </p:txBody>
      </p:sp>
      <p:pic>
        <p:nvPicPr>
          <p:cNvPr id="3" name="Picture 2">
            <a:extLst>
              <a:ext uri="{FF2B5EF4-FFF2-40B4-BE49-F238E27FC236}">
                <a16:creationId xmlns:a16="http://schemas.microsoft.com/office/drawing/2014/main" id="{97E0033A-A1E9-4D91-2264-AC9DD9B5964F}"/>
              </a:ext>
            </a:extLst>
          </p:cNvPr>
          <p:cNvPicPr>
            <a:picLocks noChangeAspect="1"/>
          </p:cNvPicPr>
          <p:nvPr/>
        </p:nvPicPr>
        <p:blipFill>
          <a:blip r:embed="rId3"/>
          <a:stretch>
            <a:fillRect/>
          </a:stretch>
        </p:blipFill>
        <p:spPr>
          <a:xfrm>
            <a:off x="3099990" y="1719672"/>
            <a:ext cx="5687219" cy="4305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43673"/>
            <a:ext cx="4640263" cy="90328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Main source for launch metadata: booster version, payload mass, orbit.</a:t>
            </a: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13B67DE-104F-0699-EBEF-EDA51E82BEDB}"/>
              </a:ext>
            </a:extLst>
          </p:cNvPr>
          <p:cNvPicPr>
            <a:picLocks noChangeAspect="1"/>
          </p:cNvPicPr>
          <p:nvPr/>
        </p:nvPicPr>
        <p:blipFill>
          <a:blip r:embed="rId3"/>
          <a:stretch>
            <a:fillRect/>
          </a:stretch>
        </p:blipFill>
        <p:spPr>
          <a:xfrm>
            <a:off x="7962771" y="1390848"/>
            <a:ext cx="2732535" cy="5044678"/>
          </a:xfrm>
          <a:prstGeom prst="rect">
            <a:avLst/>
          </a:prstGeom>
        </p:spPr>
      </p:pic>
      <p:sp>
        <p:nvSpPr>
          <p:cNvPr id="8" name="Text Placeholder 2">
            <a:extLst>
              <a:ext uri="{FF2B5EF4-FFF2-40B4-BE49-F238E27FC236}">
                <a16:creationId xmlns:a16="http://schemas.microsoft.com/office/drawing/2014/main" id="{53B51F61-92E2-4D74-AF75-069E3E7F4E58}"/>
              </a:ext>
            </a:extLst>
          </p:cNvPr>
          <p:cNvSpPr txBox="1">
            <a:spLocks/>
          </p:cNvSpPr>
          <p:nvPr/>
        </p:nvSpPr>
        <p:spPr>
          <a:xfrm>
            <a:off x="820738" y="5416063"/>
            <a:ext cx="7002389" cy="903287"/>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pl-PL" sz="2200" dirty="0">
                <a:solidFill>
                  <a:schemeClr val="accent3">
                    <a:lumMod val="25000"/>
                  </a:schemeClr>
                </a:solidFill>
                <a:latin typeface="Abadi" panose="020B0604020104020204" pitchFamily="34" charset="0"/>
              </a:rPr>
              <a:t>Link to github with corresponding jupyter notebook:</a:t>
            </a:r>
            <a:endParaRPr lang="en-US" sz="2200" dirty="0">
              <a:solidFill>
                <a:schemeClr val="accent3">
                  <a:lumMod val="25000"/>
                </a:schemeClr>
              </a:solidFill>
              <a:latin typeface="Abadi"/>
            </a:endParaRPr>
          </a:p>
          <a:p>
            <a:pPr marL="0" indent="0">
              <a:buFont typeface="Arial" panose="020B0604020202020204" pitchFamily="34" charset="0"/>
              <a:buNone/>
            </a:pPr>
            <a:r>
              <a:rPr lang="en-US" sz="2100" dirty="0"/>
              <a:t>https://github.com/Tomulll/Space-X---Data-Science-Project/blob/main/Data_Collection_API.ipynb</a:t>
            </a:r>
          </a:p>
          <a:p>
            <a:endParaRPr lang="en-US"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48449"/>
            <a:ext cx="3932238" cy="1123632"/>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Supplementary data: landing outcomes, detailed payload info.</a:t>
            </a:r>
            <a:endParaRPr lang="en-US" sz="16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81605D9E-ACF5-C323-5C32-FD09632CA1B1}"/>
              </a:ext>
            </a:extLst>
          </p:cNvPr>
          <p:cNvPicPr>
            <a:picLocks noChangeAspect="1"/>
          </p:cNvPicPr>
          <p:nvPr/>
        </p:nvPicPr>
        <p:blipFill>
          <a:blip r:embed="rId3"/>
          <a:stretch>
            <a:fillRect/>
          </a:stretch>
        </p:blipFill>
        <p:spPr>
          <a:xfrm>
            <a:off x="7785445" y="1476339"/>
            <a:ext cx="2300927" cy="4950872"/>
          </a:xfrm>
          <a:prstGeom prst="rect">
            <a:avLst/>
          </a:prstGeom>
        </p:spPr>
      </p:pic>
      <p:sp>
        <p:nvSpPr>
          <p:cNvPr id="8" name="Text Placeholder 2">
            <a:extLst>
              <a:ext uri="{FF2B5EF4-FFF2-40B4-BE49-F238E27FC236}">
                <a16:creationId xmlns:a16="http://schemas.microsoft.com/office/drawing/2014/main" id="{EFE1DDE3-C693-1ADA-8DB0-4A03116279CE}"/>
              </a:ext>
            </a:extLst>
          </p:cNvPr>
          <p:cNvSpPr txBox="1">
            <a:spLocks/>
          </p:cNvSpPr>
          <p:nvPr/>
        </p:nvSpPr>
        <p:spPr>
          <a:xfrm>
            <a:off x="922411" y="5263663"/>
            <a:ext cx="7002389" cy="903287"/>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pl-PL" sz="2200" dirty="0">
                <a:solidFill>
                  <a:schemeClr val="accent3">
                    <a:lumMod val="25000"/>
                  </a:schemeClr>
                </a:solidFill>
                <a:latin typeface="Abadi" panose="020B0604020104020204" pitchFamily="34" charset="0"/>
              </a:rPr>
              <a:t>Link to github with corresponding jupyter notebook:</a:t>
            </a:r>
            <a:endParaRPr lang="en-US" sz="2200" dirty="0">
              <a:solidFill>
                <a:schemeClr val="accent3">
                  <a:lumMod val="25000"/>
                </a:schemeClr>
              </a:solidFill>
              <a:latin typeface="Abadi"/>
            </a:endParaRPr>
          </a:p>
          <a:p>
            <a:pPr marL="0" indent="0">
              <a:buFont typeface="Arial" panose="020B0604020202020204" pitchFamily="34" charset="0"/>
              <a:buNone/>
            </a:pPr>
            <a:r>
              <a:rPr lang="en-US" sz="2100" dirty="0"/>
              <a:t>https://github.com/Tomulll/Space-X---Data-Science-Project/blob/main/Webscraping.ipynb</a:t>
            </a:r>
            <a:endParaRPr lang="en-US"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65138"/>
            <a:ext cx="8975652" cy="5491262"/>
          </a:xfrm>
          <a:prstGeom prst="rect">
            <a:avLst/>
          </a:prstGeom>
        </p:spPr>
        <p:txBody>
          <a:bodyPr/>
          <a:lstStyle/>
          <a:p>
            <a:pPr marL="0" indent="0">
              <a:buNone/>
            </a:pPr>
            <a:r>
              <a:rPr lang="pl-PL" sz="1800" b="1" dirty="0">
                <a:solidFill>
                  <a:schemeClr val="accent3">
                    <a:lumMod val="25000"/>
                  </a:schemeClr>
                </a:solidFill>
                <a:latin typeface="Abadi" panose="020B0604020104020204" pitchFamily="34" charset="0"/>
              </a:rPr>
              <a:t>Key Processing Steps</a:t>
            </a:r>
          </a:p>
          <a:p>
            <a:pPr marL="0" indent="0">
              <a:buNone/>
            </a:pPr>
            <a:r>
              <a:rPr lang="pl-PL" sz="1800" b="1" dirty="0">
                <a:solidFill>
                  <a:schemeClr val="accent3">
                    <a:lumMod val="25000"/>
                  </a:schemeClr>
                </a:solidFill>
                <a:latin typeface="Abadi" panose="020B0604020104020204" pitchFamily="34" charset="0"/>
              </a:rPr>
              <a:t>Data Cleaning</a:t>
            </a:r>
            <a:r>
              <a:rPr lang="pl-PL"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r>
              <a:rPr lang="en-US" sz="1800" dirty="0">
                <a:latin typeface="Abadi" panose="020B0604020104020204" pitchFamily="34" charset="0"/>
              </a:rPr>
              <a:t>Removed null/irrelevant entries (e.g. launches with no payload or outcome).</a:t>
            </a:r>
            <a:endParaRPr lang="pl-PL" sz="1800" dirty="0">
              <a:latin typeface="Abadi" panose="020B0604020104020204" pitchFamily="34" charset="0"/>
            </a:endParaRPr>
          </a:p>
          <a:p>
            <a:r>
              <a:rPr lang="en-US" sz="1800" dirty="0">
                <a:latin typeface="Abadi" panose="020B0604020104020204" pitchFamily="34" charset="0"/>
              </a:rPr>
              <a:t>Replaced None/</a:t>
            </a:r>
            <a:r>
              <a:rPr lang="en-US" sz="1800" dirty="0" err="1">
                <a:latin typeface="Abadi" panose="020B0604020104020204" pitchFamily="34" charset="0"/>
              </a:rPr>
              <a:t>NaN</a:t>
            </a:r>
            <a:r>
              <a:rPr lang="en-US" sz="1800" dirty="0">
                <a:latin typeface="Abadi" panose="020B0604020104020204" pitchFamily="34" charset="0"/>
              </a:rPr>
              <a:t> with proper defaults or removed when necessary.</a:t>
            </a:r>
            <a:endParaRPr lang="pl-PL" sz="1800" dirty="0">
              <a:latin typeface="Abadi" panose="020B0604020104020204" pitchFamily="34" charset="0"/>
            </a:endParaRPr>
          </a:p>
          <a:p>
            <a:pPr marL="0" indent="0">
              <a:buNone/>
            </a:pPr>
            <a:r>
              <a:rPr lang="pl-PL" sz="1800" b="1" dirty="0">
                <a:latin typeface="Abadi" panose="020B0604020104020204" pitchFamily="34" charset="0"/>
              </a:rPr>
              <a:t>Data Type Conversion</a:t>
            </a:r>
            <a:r>
              <a:rPr lang="pl-PL" sz="1800" dirty="0">
                <a:latin typeface="Abadi" panose="020B0604020104020204" pitchFamily="34" charset="0"/>
              </a:rPr>
              <a:t>:</a:t>
            </a:r>
          </a:p>
          <a:p>
            <a:r>
              <a:rPr lang="en-US" sz="1800" dirty="0">
                <a:latin typeface="Abadi" panose="020B0604020104020204" pitchFamily="34" charset="0"/>
              </a:rPr>
              <a:t>Converted timestamp strings to datetime format.</a:t>
            </a:r>
            <a:endParaRPr lang="pl-PL" sz="1800" dirty="0">
              <a:latin typeface="Abadi" panose="020B0604020104020204" pitchFamily="34" charset="0"/>
            </a:endParaRPr>
          </a:p>
          <a:p>
            <a:r>
              <a:rPr lang="en-US" sz="1800" dirty="0">
                <a:latin typeface="Abadi" panose="020B0604020104020204" pitchFamily="34" charset="0"/>
              </a:rPr>
              <a:t>Ensured consistent numeric types for payload mass and flight numbers.</a:t>
            </a:r>
            <a:endParaRPr lang="pl-PL" sz="1800" dirty="0">
              <a:latin typeface="Abadi" panose="020B0604020104020204" pitchFamily="34" charset="0"/>
            </a:endParaRPr>
          </a:p>
          <a:p>
            <a:pPr marL="0" indent="0">
              <a:buNone/>
            </a:pPr>
            <a:r>
              <a:rPr lang="pl-PL" sz="1800" b="1" dirty="0">
                <a:latin typeface="Abadi" panose="020B0604020104020204" pitchFamily="34" charset="0"/>
              </a:rPr>
              <a:t>Feature Engineering</a:t>
            </a:r>
            <a:r>
              <a:rPr lang="pl-PL" sz="1800" dirty="0">
                <a:latin typeface="Abadi" panose="020B0604020104020204" pitchFamily="34" charset="0"/>
              </a:rPr>
              <a:t>:</a:t>
            </a:r>
          </a:p>
          <a:p>
            <a:r>
              <a:rPr lang="en-US" sz="1800" dirty="0">
                <a:latin typeface="Abadi" panose="020B0604020104020204" pitchFamily="34" charset="0"/>
              </a:rPr>
              <a:t>Extracted binary target variable: </a:t>
            </a:r>
            <a:r>
              <a:rPr lang="en-US" sz="1800" dirty="0" err="1">
                <a:latin typeface="Abadi" panose="020B0604020104020204" pitchFamily="34" charset="0"/>
              </a:rPr>
              <a:t>LandingSuccess</a:t>
            </a:r>
            <a:r>
              <a:rPr lang="en-US" sz="1800" dirty="0">
                <a:latin typeface="Abadi" panose="020B0604020104020204" pitchFamily="34" charset="0"/>
              </a:rPr>
              <a:t> (1 = landed, 0 = failed).</a:t>
            </a:r>
            <a:endParaRPr lang="pl-PL" sz="1800" dirty="0">
              <a:latin typeface="Abadi" panose="020B0604020104020204" pitchFamily="34" charset="0"/>
            </a:endParaRPr>
          </a:p>
          <a:p>
            <a:r>
              <a:rPr lang="en-US" sz="1800" dirty="0">
                <a:latin typeface="Abadi" panose="020B0604020104020204" pitchFamily="34" charset="0"/>
              </a:rPr>
              <a:t>Created new categorical variables like </a:t>
            </a:r>
            <a:r>
              <a:rPr lang="en-US" sz="1800" dirty="0" err="1">
                <a:latin typeface="Abadi" panose="020B0604020104020204" pitchFamily="34" charset="0"/>
              </a:rPr>
              <a:t>LaunchSiteCategory</a:t>
            </a:r>
            <a:r>
              <a:rPr lang="en-US" sz="1800" dirty="0">
                <a:latin typeface="Abadi" panose="020B0604020104020204" pitchFamily="34" charset="0"/>
              </a:rPr>
              <a:t>.</a:t>
            </a:r>
            <a:endParaRPr lang="pl-PL" sz="1800" dirty="0">
              <a:latin typeface="Abadi" panose="020B0604020104020204" pitchFamily="34" charset="0"/>
            </a:endParaRPr>
          </a:p>
          <a:p>
            <a:pPr marL="0" indent="0">
              <a:buNone/>
            </a:pPr>
            <a:r>
              <a:rPr lang="pl-PL" sz="1800" b="1" dirty="0">
                <a:latin typeface="Abadi" panose="020B0604020104020204" pitchFamily="34" charset="0"/>
              </a:rPr>
              <a:t>Merging Sources</a:t>
            </a:r>
            <a:r>
              <a:rPr lang="pl-PL" sz="1800" dirty="0">
                <a:latin typeface="Abadi" panose="020B0604020104020204" pitchFamily="34" charset="0"/>
              </a:rPr>
              <a:t>:</a:t>
            </a:r>
          </a:p>
          <a:p>
            <a:r>
              <a:rPr lang="en-US" sz="1800" dirty="0">
                <a:latin typeface="Abadi" panose="020B0604020104020204" pitchFamily="34" charset="0"/>
              </a:rPr>
              <a:t>Merged SpaceX API data and scraped data using </a:t>
            </a:r>
            <a:r>
              <a:rPr lang="en-US" sz="1800" dirty="0" err="1">
                <a:latin typeface="Abadi" panose="020B0604020104020204" pitchFamily="34" charset="0"/>
              </a:rPr>
              <a:t>FlightNumber</a:t>
            </a:r>
            <a:r>
              <a:rPr lang="en-US" sz="1800" dirty="0">
                <a:latin typeface="Abadi" panose="020B0604020104020204" pitchFamily="34" charset="0"/>
              </a:rPr>
              <a:t> and Date.</a:t>
            </a:r>
            <a:endParaRPr lang="pl-PL" sz="1800" dirty="0">
              <a:latin typeface="Abadi" panose="020B0604020104020204" pitchFamily="34" charset="0"/>
            </a:endParaRPr>
          </a:p>
          <a:p>
            <a:r>
              <a:rPr lang="en-US" sz="1800" dirty="0">
                <a:latin typeface="Abadi" panose="020B0604020104020204" pitchFamily="34" charset="0"/>
              </a:rPr>
              <a:t>Aligned schema and resolved format mismatches.</a:t>
            </a:r>
            <a:endParaRPr lang="pl-PL" sz="1800" dirty="0">
              <a:latin typeface="Abadi" panose="020B0604020104020204" pitchFamily="34" charset="0"/>
            </a:endParaRPr>
          </a:p>
          <a:p>
            <a:pPr marL="0" indent="0">
              <a:buNone/>
            </a:pPr>
            <a:endParaRPr lang="pl-PL" sz="1800" dirty="0"/>
          </a:p>
          <a:p>
            <a:endParaRPr lang="en-US" sz="18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5" name="Picture 14">
            <a:extLst>
              <a:ext uri="{FF2B5EF4-FFF2-40B4-BE49-F238E27FC236}">
                <a16:creationId xmlns:a16="http://schemas.microsoft.com/office/drawing/2014/main" id="{50FF2D2E-6076-F397-E0AC-B172F7B45FCE}"/>
              </a:ext>
            </a:extLst>
          </p:cNvPr>
          <p:cNvPicPr>
            <a:picLocks noChangeAspect="1"/>
          </p:cNvPicPr>
          <p:nvPr/>
        </p:nvPicPr>
        <p:blipFill>
          <a:blip r:embed="rId4"/>
          <a:stretch>
            <a:fillRect/>
          </a:stretch>
        </p:blipFill>
        <p:spPr>
          <a:xfrm>
            <a:off x="8964748" y="1363310"/>
            <a:ext cx="2243248" cy="4783490"/>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9d258917-277f-42cd-a3cd-14c4e9ee58bc}" enabled="1" method="Standard" siteId="{38ae3bcd-9579-4fd4-adda-b42e1495d55a}" contentBits="0" removed="0"/>
</clbl:labelList>
</file>

<file path=docProps/app.xml><?xml version="1.0" encoding="utf-8"?>
<Properties xmlns="http://schemas.openxmlformats.org/officeDocument/2006/extended-properties" xmlns:vt="http://schemas.openxmlformats.org/officeDocument/2006/docPropsVTypes">
  <Template/>
  <TotalTime>229</TotalTime>
  <Words>1130</Words>
  <Application>Microsoft Office PowerPoint</Application>
  <PresentationFormat>Widescreen</PresentationFormat>
  <Paragraphs>162</Paragraphs>
  <Slides>42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Mulka, Tomasz (DI SW GS&amp;CS GCO GDN GSF-EU PL TECH)</cp:lastModifiedBy>
  <cp:revision>200</cp:revision>
  <dcterms:created xsi:type="dcterms:W3CDTF">2021-04-29T18:58:34Z</dcterms:created>
  <dcterms:modified xsi:type="dcterms:W3CDTF">2025-06-06T10:17:17Z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